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7"/>
  </p:notesMasterIdLst>
  <p:sldIdLst>
    <p:sldId id="271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58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2574" autoAdjust="0"/>
    <p:restoredTop sz="94660"/>
  </p:normalViewPr>
  <p:slideViewPr>
    <p:cSldViewPr snapToGrid="0">
      <p:cViewPr varScale="1">
        <p:scale>
          <a:sx n="62" d="100"/>
          <a:sy n="62" d="100"/>
        </p:scale>
        <p:origin x="84" y="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9D2278-D1E8-41D6-91C4-C60741114B50}" type="datetimeFigureOut">
              <a:rPr lang="en-US" smtClean="0"/>
              <a:t>9/18/2022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A6906B-44D8-423E-AD28-593DA0FCD7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07932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5759" y="2166364"/>
            <a:ext cx="11471565" cy="1739347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0000"/>
              </a:lnSpc>
              <a:defRPr sz="6000" spc="15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996250"/>
            <a:ext cx="9144000" cy="1309255"/>
          </a:xfrm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20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D1235E-A4D9-4119-9099-D88E3413BF4B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AB0E0-AF35-4168-92D9-610F5DD87F96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019312" y="0"/>
            <a:ext cx="2743200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0624" y="274638"/>
            <a:ext cx="2402380" cy="58975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199" y="274638"/>
            <a:ext cx="7973291" cy="58975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422854"/>
            <a:ext cx="2743196" cy="365125"/>
          </a:xfrm>
        </p:spPr>
        <p:txBody>
          <a:bodyPr/>
          <a:lstStyle/>
          <a:p>
            <a:fld id="{8C669046-64E0-426C-BDE7-59E18C15958F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76135" y="6422854"/>
            <a:ext cx="427966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3048" y="6422854"/>
            <a:ext cx="879759" cy="365125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FB296-57D1-4FDC-A3CE-9A606D2D1C0C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6843" y="2059012"/>
            <a:ext cx="12195668" cy="18288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191" y="2208879"/>
            <a:ext cx="10515600" cy="1676400"/>
          </a:xfrm>
        </p:spPr>
        <p:txBody>
          <a:bodyPr anchor="ctr">
            <a:noAutofit/>
          </a:bodyPr>
          <a:lstStyle>
            <a:lvl1pPr algn="ctr">
              <a:lnSpc>
                <a:spcPct val="80000"/>
              </a:lnSpc>
              <a:defRPr sz="6000" b="0" spc="15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3191" y="4010334"/>
            <a:ext cx="10515600" cy="1174639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1B5AFB7-BD97-40A9-B4FE-488C0671B932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05344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30391" y="2011680"/>
            <a:ext cx="4754880" cy="420624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19F505-91B0-4CB7-82EC-15F2212B1967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7008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07008" y="2656566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31230" y="1913470"/>
            <a:ext cx="4754880" cy="743094"/>
          </a:xfrm>
        </p:spPr>
        <p:txBody>
          <a:bodyPr anchor="ctr">
            <a:normAutofit/>
          </a:bodyPr>
          <a:lstStyle>
            <a:lvl1pPr marL="0" indent="0">
              <a:buNone/>
              <a:defRPr sz="21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31230" y="2656564"/>
            <a:ext cx="4754880" cy="35661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DC90F1-0A92-45D6-A468-E1C3F50F4F05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2FD08E-B2FF-4007-A17A-7FA18B285F36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F3E5D-C0E6-4637-AE41-31ED0177F3D7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07008" y="2120054"/>
            <a:ext cx="6126480" cy="41148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89023" y="2147486"/>
            <a:ext cx="3200400" cy="3432319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BB3FB6-330F-41C5-ACE8-117CF2D8FF06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80160" y="2211494"/>
            <a:ext cx="6126480" cy="3931920"/>
          </a:xfrm>
          <a:solidFill>
            <a:schemeClr val="tx2">
              <a:lumMod val="60000"/>
              <a:lumOff val="40000"/>
            </a:schemeClr>
          </a:solidFill>
        </p:spPr>
        <p:txBody>
          <a:bodyPr tIns="365760" anchor="t"/>
          <a:lstStyle>
            <a:lvl1pPr marL="0" indent="0" algn="ctr">
              <a:buNone/>
              <a:defRPr sz="3200">
                <a:solidFill>
                  <a:schemeClr val="tx1">
                    <a:lumMod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790688" y="2150621"/>
            <a:ext cx="3200400" cy="3429000"/>
          </a:xfrm>
        </p:spPr>
        <p:txBody>
          <a:bodyPr>
            <a:normAutofit/>
          </a:bodyPr>
          <a:lstStyle>
            <a:lvl1pPr marL="0" indent="0">
              <a:lnSpc>
                <a:spcPct val="95000"/>
              </a:lnSpc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2A8060-5983-41EC-AAF5-87A491902D42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83" y="176109"/>
            <a:ext cx="12188952" cy="164591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15087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2919" y="2011680"/>
            <a:ext cx="9784080" cy="42062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02266" y="6422854"/>
            <a:ext cx="3000894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l">
              <a:defRPr sz="1050">
                <a:solidFill>
                  <a:schemeClr val="tx1"/>
                </a:solidFill>
              </a:defRPr>
            </a:lvl1pPr>
          </a:lstStyle>
          <a:p>
            <a:fld id="{3098BF8A-566B-4B0C-885F-34F92072AEF6}" type="datetime1">
              <a:rPr lang="en-US" smtClean="0"/>
              <a:t>9/18/2022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596471" y="6422854"/>
            <a:ext cx="50444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58927" y="6422854"/>
            <a:ext cx="946264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 b="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cap="all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tx1"/>
        </a:buClr>
        <a:buFont typeface="Wingdings" pitchFamily="2" charset="2"/>
        <a:buChar char="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4114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6400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686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09728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2846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718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29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8062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tx1"/>
        </a:buClr>
        <a:buFont typeface="Wingdings" pitchFamily="2" charset="2"/>
        <a:buChar char="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3626" y="3109309"/>
            <a:ext cx="11471565" cy="1739347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rgbClr val="FF0000"/>
                </a:solidFill>
              </a:rPr>
              <a:t>Determination of solubility class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73422" y="2213945"/>
            <a:ext cx="9144000" cy="1309255"/>
          </a:xfrm>
        </p:spPr>
        <p:txBody>
          <a:bodyPr/>
          <a:lstStyle/>
          <a:p>
            <a:r>
              <a:rPr lang="ar-IQ" dirty="0" smtClean="0">
                <a:solidFill>
                  <a:schemeClr val="bg1"/>
                </a:solidFill>
              </a:rPr>
              <a:t>المحاضرة الاولى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645578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A50A36-01A1-4F60-B815-A228BD3338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7043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62A4A1-E7D6-4D36-AA46-166D51E245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173892"/>
            <a:ext cx="9784080" cy="5044028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1800" b="1" i="0" dirty="0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  <a:t>5% NaOH and 5% </a:t>
            </a:r>
            <a:r>
              <a:rPr lang="en-US" sz="1800" b="1" i="0" dirty="0" err="1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  <a:t>NaHCO</a:t>
            </a:r>
            <a:r>
              <a:rPr lang="en-US" sz="1800" b="1" i="0" dirty="0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  <a:t/>
            </a:r>
            <a:br>
              <a:rPr lang="en-US" sz="1800" b="1" i="0" dirty="0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</a:br>
            <a:r>
              <a:rPr lang="en-US" sz="1800" b="1" i="0" dirty="0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  <a:t>3</a:t>
            </a:r>
            <a:br>
              <a:rPr lang="en-US" sz="1800" b="1" i="0" dirty="0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</a:br>
            <a:r>
              <a:rPr lang="en-US" sz="1800" b="1" i="0" dirty="0">
                <a:solidFill>
                  <a:srgbClr val="31859C"/>
                </a:solidFill>
                <a:effectLst/>
                <a:latin typeface="Bookman Old Style" panose="02050604050505020204" pitchFamily="18" charset="0"/>
              </a:rPr>
              <a:t>•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Water insoluble cpd.s must be tested first in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5% NaOH solution which is a basic solvent.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It reacts with water insoluble cpd.s that are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capable of donating protons such as strong &amp;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weak acids.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The stronger the acid , the weaker the base it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can react.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Water insoluble cpd.s that dissolve in 5%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NaOH sol. must also be tested for solubility in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5% </a:t>
            </a:r>
            <a:r>
              <a:rPr lang="en-US" sz="1800" b="1" i="0" dirty="0" err="1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NaHCO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/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3 sol. </a:t>
            </a:r>
            <a:r>
              <a:rPr lang="en-US" sz="1800" b="0" i="0" dirty="0">
                <a:solidFill>
                  <a:srgbClr val="000000"/>
                </a:solidFill>
                <a:effectLst/>
                <a:latin typeface="Bradley Hand ITC" panose="03070402050302030203" pitchFamily="66" charset="0"/>
              </a:rPr>
              <a:t>Therefore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, for water insoluble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acidic cpd.s NaOH sol. considered as a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984807"/>
                </a:solidFill>
                <a:effectLst/>
                <a:latin typeface="Bookman Old Style" panose="02050604050505020204" pitchFamily="18" charset="0"/>
              </a:rPr>
              <a:t>detecting solvent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where as NaHCO3 sol. is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called as a </a:t>
            </a:r>
            <a:r>
              <a:rPr lang="en-US" sz="1800" b="1" i="0" dirty="0">
                <a:solidFill>
                  <a:srgbClr val="984807"/>
                </a:solidFill>
                <a:effectLst/>
                <a:latin typeface="Bookman Old Style" panose="02050604050505020204" pitchFamily="18" charset="0"/>
              </a:rPr>
              <a:t>sub classifying </a:t>
            </a: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solvent since it can</a:t>
            </a:r>
            <a:b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1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react with strong acids only.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F9CFB62-B7D4-4D6D-8D98-13AB0379A1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3798A50-EAD6-401C-BF18-8DE71BB273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809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D8F9D-8CE5-4BE9-BAAB-CF6B0D9A91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97621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86C407-C5E0-49EF-93FF-CC6CCD5D29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2011680"/>
            <a:ext cx="9784080" cy="4846320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is, these two solvents give an idea about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acidity degree of the compound.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31859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Note that testing solubility in 5% NaHCO3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sol. is not needed if the cpd. is insoluble in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5% NaOH sol., but rather, 5% HCl sol. should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 used.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31859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 are two probabilities :</a:t>
            </a:r>
            <a:br>
              <a:rPr lang="en-US" sz="2400" b="1" i="0" dirty="0">
                <a:solidFill>
                  <a:srgbClr val="31859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31859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400" b="1" i="1" dirty="0">
                <a:solidFill>
                  <a:srgbClr val="31859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Cpd.s soluble in both bases.</a:t>
            </a:r>
            <a:br>
              <a:rPr lang="en-US" sz="2400" b="1" i="1" dirty="0">
                <a:solidFill>
                  <a:srgbClr val="31859C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group is given class </a:t>
            </a:r>
            <a:r>
              <a:rPr lang="en-US" sz="2400" b="1" i="0" dirty="0">
                <a:solidFill>
                  <a:srgbClr val="9537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A1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includes 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strong acids “ </a:t>
            </a:r>
            <a:r>
              <a:rPr lang="en-US" sz="2400" b="1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can react with weak bases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carboxylic acids &amp; phenols with electron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withdrawing groups , e.g. ̶NO2 “ protons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are weakly attached &amp; can be given easily ”.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D00FC44-93C9-4F5D-8B7C-9A70C391F9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A1DE3AE-557A-47C1-9696-E522046D4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8891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E13AC-E3CD-491C-B0DD-187B7815E1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884224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97C817-6545-45CE-A7E3-C1B1960D3E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358900"/>
            <a:ext cx="9784080" cy="5214924"/>
          </a:xfrm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i="0" dirty="0">
                <a:solidFill>
                  <a:srgbClr val="3760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i="1" dirty="0">
                <a:solidFill>
                  <a:srgbClr val="3760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Cpd.s soluble in 5% NaOH sol. only.</a:t>
            </a:r>
            <a:br>
              <a:rPr lang="en-US" sz="2400" b="1" i="1" dirty="0">
                <a:solidFill>
                  <a:srgbClr val="376092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group is given class </a:t>
            </a:r>
            <a:r>
              <a:rPr lang="en-US" sz="2400" b="1" i="0" dirty="0">
                <a:solidFill>
                  <a:srgbClr val="9537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A2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it includes 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phenols, amides &amp; amino acids (weak acids)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5% HCl sol.</a:t>
            </a:r>
            <a:br>
              <a:rPr lang="en-US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the cpd. is insoluble in water &amp; NaOH sol. 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mean it is not an acidic compound but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rather it may be a basic, neutral or inert cpd..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5% HCl sol. can dissolve basic cpd.s such as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amines ( RNH2 ).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the cpd. is soluble in this solvent, then it is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given class </a:t>
            </a:r>
            <a:r>
              <a:rPr lang="en-US" sz="2400" b="1" i="0" dirty="0">
                <a:solidFill>
                  <a:srgbClr val="9537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it includes primary, secondary,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&amp; tertiary amines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5F40248-0A3D-42AC-9D24-A3ED7991F2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E20E396-3610-41D2-9832-7C2E3AC238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95952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2B5FF0-6B66-4C51-885F-85E84E074C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0322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6D6685-D455-465A-9516-60FF2682D4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092200"/>
            <a:ext cx="9784080" cy="512572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Cold concentrated H2SO4</a:t>
            </a:r>
            <a:br>
              <a:rPr lang="en-US" sz="24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the cpd. is insoluble in water, 5% NaOH sol.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&amp; 5% HCl sol. , solubility in cold conc. H2SO4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should be tested.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If the cpd. is soluble in this acid it belongs to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class </a:t>
            </a:r>
            <a:r>
              <a:rPr lang="en-US" sz="2400" b="1" i="0" dirty="0">
                <a:solidFill>
                  <a:srgbClr val="9537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which includes 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neutral cpd.s such as high </a:t>
            </a:r>
            <a:r>
              <a:rPr lang="en-US" sz="24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m.wt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. alcohols,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aldehydes, ketones, esters &amp; ethers ( carbon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atoms &gt; 4 ) &amp; unsaturated hydrocarbons.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 the other hand, cpd.s that are insoluble in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cold conc. H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2SO4 belong to class </a:t>
            </a:r>
            <a:r>
              <a:rPr lang="en-US" sz="2400" b="1" i="0" dirty="0">
                <a:solidFill>
                  <a:srgbClr val="9537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it includes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inert aliphatic ( saturated ) hydrocarbons 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aromatic hydrocarbons , haloalkanes &amp; aryl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halides.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992C1E-F587-4AFB-A895-77150CEE08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9E9ACD0-2644-4644-AB29-0565572BB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5176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D02ECE-DFC1-4324-AA1A-C1229B193D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503224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Questions for H.W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751C48-E207-491B-8FB1-C290AEA768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244600"/>
            <a:ext cx="9784080" cy="4973320"/>
          </a:xfrm>
          <a:solidFill>
            <a:schemeClr val="tx1"/>
          </a:solidFill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1- Water solubility test is the 1st test to run,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explain why?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2- Show by chemical equation , how can cold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conc. </a:t>
            </a:r>
            <a:r>
              <a:rPr lang="en-US" sz="2400" b="1" i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H2SO4</a:t>
            </a: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2SO4 dissolves oxygen containing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neutral cpd.?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3- Determine the solubility class &amp; the nature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the following unknowns: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(a) Unknown “ </a:t>
            </a:r>
            <a:r>
              <a:rPr lang="en-US" sz="2400" b="1" i="1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X </a:t>
            </a: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is insoluble in water &amp; gives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bubbles with 5% NaHCO3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(b) Unknown “ </a:t>
            </a:r>
            <a:r>
              <a:rPr lang="en-US" sz="2400" b="1" i="1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 </a:t>
            </a: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” is insoluble in water ,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insoluble in 5% NaOH, but soluble</a:t>
            </a:r>
            <a:b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5% HCl 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3CF32EC-9C7F-43A4-904A-6CA9CDC531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E16E106-86B0-45C1-ACD8-0E79B1E453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684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945C7F-FF62-4C0B-A09B-64520405D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9">
            <a:extLst>
              <a:ext uri="{FF2B5EF4-FFF2-40B4-BE49-F238E27FC236}">
                <a16:creationId xmlns:a16="http://schemas.microsoft.com/office/drawing/2014/main" id="{E82B3586-E82A-4AFF-9F25-52F82A0D83C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8235" y="1792936"/>
            <a:ext cx="10227365" cy="5065064"/>
          </a:xfrm>
          <a:prstGeom prst="rect">
            <a:avLst/>
          </a:prstGeo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8F36DF4-28E5-4FED-8231-2CAF09B2BB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FB498CD-2AB9-4C66-8BD4-9708AFD164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6352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F6B5D-688E-4BCA-AC81-7C3D5841C446}"/>
              </a:ext>
            </a:extLst>
          </p:cNvPr>
          <p:cNvSpPr>
            <a:spLocks noGrp="1"/>
          </p:cNvSpPr>
          <p:nvPr>
            <p:ph type="title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Solubility Classification of Organic Compounds.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9EE52-5CCB-42DE-91FF-54388D1F9E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011679"/>
            <a:ext cx="12191999" cy="4707775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1">
                <a:lumMod val="95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en-US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solubility classification gives an  idea about: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1-The type of functional group present in the compound.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2-The polarity and the molecular weight of the compound (hydrocarbons are insoluble are insoluble in water because of their non polar nature , and if an unknown compound is partially soluble in water this indicates that a polar functional group is present ).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 the M.wt. increases, the water solubility decreases ( C ≤ 5 water soluble ).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3-The nature of the compound (acidic, basic, neutral ).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Solubility Classification of organic compounds is accomplished by testing the solubility of the compounds in the following solvents: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Distilled water.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Ether.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5% sodium hydroxide solution.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5% sodium bicarbonate solution.</a:t>
            </a:r>
          </a:p>
          <a:p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– 5% hydrochloric acid solution</a:t>
            </a:r>
          </a:p>
          <a:p>
            <a:r>
              <a:rPr lang="en-US" sz="2300" i="0" dirty="0">
                <a:solidFill>
                  <a:schemeClr val="bg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– Cold concentrated sulfuric acid.</a:t>
            </a:r>
            <a: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3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3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E8F6900-CDC0-4083-9E79-E3C60EBFE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E432B7-66A4-47BD-A7C6-F860B3614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727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9ABB7C-D528-4FEE-862A-BC535B88C8B3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accent1">
              <a:lumMod val="20000"/>
              <a:lumOff val="8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</p:spPr>
        <p:txBody>
          <a:bodyPr>
            <a:normAutofit/>
          </a:bodyPr>
          <a:lstStyle/>
          <a:p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solubility in certain solvents often leads to more specific information about the functional group.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en-US" sz="200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en-US" sz="2000" dirty="0">
                <a:solidFill>
                  <a:srgbClr val="000000"/>
                </a:solidFill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F</a:t>
            </a:r>
            <a:r>
              <a:rPr lang="en-US" sz="2000" i="0" dirty="0">
                <a:solidFill>
                  <a:srgbClr val="000000"/>
                </a:solidFill>
                <a:effectLst/>
                <a:highlight>
                  <a:srgbClr val="C0C0C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or example </a:t>
            </a:r>
            <a:r>
              <a:rPr lang="en-US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:Benzoic acid is insoluble in water, but it is converted by 5% NaOH solution to sodium benzoate salt which is readily soluble in water.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16B7752-3AB1-44E3-928E-258805741A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599" y="4140200"/>
            <a:ext cx="9615399" cy="2077720"/>
          </a:xfrm>
          <a:prstGeom prst="rect">
            <a:avLst/>
          </a:prstGeom>
        </p:spPr>
      </p:pic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85794EB0-A1EF-4A68-B957-B9894700E0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A091F9-EB56-4D70-98DE-1DA6A12744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8635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22F6C1-3671-4DA4-8787-EEDE67DDE9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46396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1CA890-B7D5-4E7E-8612-A54E0B3E44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5" y="942109"/>
            <a:ext cx="10470164" cy="5915891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When an unknown cpd. is insoluble in water and soluble in 5% NaOH sol. this indicates the presence of an acidic functional group.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i="1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Generally </a:t>
            </a:r>
            <a:r>
              <a:rPr lang="en-US" sz="2800" i="1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for solubility classification purposes, the compound is said to be soluble in any solvent if it dissolves to the extent of about 3% ( 0.1gm/3 ml or 0.2 ml/3 ml ) .</a:t>
            </a:r>
            <a:br>
              <a:rPr lang="en-US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This is achieved by dissolving about 0.1 gm of solid or 3-4 drops of liquid organic compound in gradually increasing volumes of the solvent up to 3 ml ( maximum allowed volume) with shaking. When the compound is more soluble in aqueous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acid or aqueous base than in water , such increased solubility is the desired positive test for acidic or basic functional groups.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549D4DD-CE2B-42DD-9466-B0387266B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92699E4-2E01-46D4-94B7-FCD8301436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30693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A89D08-D005-47FA-B0BA-33512D14F7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312724"/>
          </a:xfrm>
        </p:spPr>
        <p:txBody>
          <a:bodyPr>
            <a:normAutofit fontScale="90000"/>
          </a:bodyPr>
          <a:lstStyle/>
          <a:p>
            <a:r>
              <a:rPr lang="en-US" cap="none" dirty="0">
                <a:latin typeface="Arial" panose="020B0604020202020204" pitchFamily="34" charset="0"/>
                <a:cs typeface="Arial" panose="020B0604020202020204" pitchFamily="34" charset="0"/>
              </a:rPr>
              <a:t>Chart to determination of Solubility</a:t>
            </a:r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F02AE70-7792-4C39-9618-3993DFB6FAE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8759"/>
          <a:stretch/>
        </p:blipFill>
        <p:spPr>
          <a:xfrm>
            <a:off x="904461" y="1003301"/>
            <a:ext cx="9412356" cy="4433672"/>
          </a:xfrm>
        </p:spPr>
      </p:pic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DDB0450-85E1-4E1F-87E4-7078CBA7B7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ECFBCC-75FB-44C4-A8FB-1F24EB53C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053193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B23F32-5A84-455A-B250-35B17C5832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73995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E6EE71-0D32-49CE-97F7-92574D3F74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284176"/>
            <a:ext cx="12057888" cy="6289648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2400" b="1" i="0" dirty="0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  <a:t>Water</a:t>
            </a:r>
            <a:br>
              <a:rPr lang="en-US" sz="2400" b="1" i="0" dirty="0">
                <a:solidFill>
                  <a:srgbClr val="FF0000"/>
                </a:solidFill>
                <a:effectLst/>
                <a:latin typeface="Rockwell Extra Bold" panose="02060903040505020403" pitchFamily="18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Water is a polar solvent with a dielectric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constant equals to 80.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It has the ability to form hydrogen bonding.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It is amphoteric, it can act either as an acid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a base.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21596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Therefore it can dissolve:</a:t>
            </a:r>
            <a:br>
              <a:rPr lang="en-US" sz="2800" b="0" i="0" dirty="0">
                <a:solidFill>
                  <a:srgbClr val="215968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E46C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Salts of ammonium ion ( RNH4+ ) or organic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acids salts with alkali metal cations (RCOO -).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E46C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Ionic compounds.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E46C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Polar compounds “ like dissolves like ”.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E46C0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Organic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compounds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with low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m.wt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( carbon &lt; 5 )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such as alcohols, carboxylic acids , aldehydes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&amp; ketones .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2E2CED-75F5-4AC4-85AC-3904710466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563615E-DC17-4702-AB6B-3C44EFDCF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3381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4FB8FC-210D-4E92-BFD5-5D28D48A3A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355904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57E63-0C3B-4B3D-B501-09C2F28377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988541"/>
            <a:ext cx="9784080" cy="5585283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Ether</a:t>
            </a:r>
            <a:br>
              <a:rPr lang="en-US" sz="28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Ether is a non polar solvent having a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dielectric constant of 4.3 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It cannot form H-bond (unassociated liquid).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1737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differs from water in that:</a:t>
            </a:r>
            <a:br>
              <a:rPr lang="en-US" sz="2800" b="0" i="0" dirty="0">
                <a:solidFill>
                  <a:srgbClr val="17375E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can not dissolve ionic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cpd.s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such as salts.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is an organic solvent for non polar </a:t>
            </a:r>
            <a:r>
              <a:rPr lang="en-US" sz="28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cpd.s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 like dissolves like ).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B0F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It dissolves most water insoluble cpd.s ;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therefore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in the determination of solubility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class , the importance of ether is for water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soluble 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compounds</a:t>
            </a: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only &amp; no further solubility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tests using the remaining solvents are to be</a:t>
            </a:r>
            <a:b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8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done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84F19D-59AA-4116-93BE-DE2657F79A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21CEE03-42C5-4F90-974D-3DF1D1CC7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27334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885602-D228-4686-B3F9-7AF1104A6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Accordingly ,two probabilities are there: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077977-B752-45E4-AB8D-C20443D12785}"/>
              </a:ext>
            </a:extLst>
          </p:cNvPr>
          <p:cNvSpPr>
            <a:spLocks noGrp="1"/>
          </p:cNvSpPr>
          <p:nvPr>
            <p:ph idx="1"/>
          </p:nvPr>
        </p:nvSpPr>
        <p:spPr>
          <a:solidFill>
            <a:schemeClr val="bg2">
              <a:lumMod val="20000"/>
              <a:lumOff val="80000"/>
            </a:schemeClr>
          </a:solidFill>
        </p:spPr>
        <p:txBody>
          <a:bodyPr/>
          <a:lstStyle/>
          <a:p>
            <a:r>
              <a:rPr lang="en-US" sz="2400" b="1" i="0" dirty="0">
                <a:solidFill>
                  <a:srgbClr val="17375E"/>
                </a:solidFill>
                <a:effectLst/>
                <a:latin typeface="Bookman Old Style" panose="02050604050505020204" pitchFamily="18" charset="0"/>
              </a:rPr>
              <a:t>1-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compounds</a:t>
            </a:r>
            <a:r>
              <a:rPr lang="en-US" sz="2400" b="1" i="1" dirty="0">
                <a:solidFill>
                  <a:srgbClr val="17375E"/>
                </a:solidFill>
                <a:effectLst/>
                <a:latin typeface="Bookman Old Style" panose="02050604050505020204" pitchFamily="18" charset="0"/>
              </a:rPr>
              <a:t> soluble in both water &amp; ether.</a:t>
            </a:r>
            <a:br>
              <a:rPr lang="en-US" sz="2400" b="1" i="1" dirty="0">
                <a:solidFill>
                  <a:srgbClr val="17375E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These compounds are :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Bookman Old Style" panose="02050604050505020204" pitchFamily="18" charset="0"/>
              </a:rPr>
              <a:t>•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Non ionic 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Bookman Old Style" panose="02050604050505020204" pitchFamily="18" charset="0"/>
              </a:rPr>
              <a:t>•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Contain five or less carbon atoms.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Bookman Old Style" panose="02050604050505020204" pitchFamily="18" charset="0"/>
              </a:rPr>
              <a:t>•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Contain an active group that is polar &amp; can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form H - bond.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Bookman Old Style" panose="02050604050505020204" pitchFamily="18" charset="0"/>
              </a:rPr>
              <a:t>•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Contain only one strong polar group.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This division of compounds is given </a:t>
            </a:r>
            <a:r>
              <a:rPr lang="en-US" sz="2400" b="1" i="0" dirty="0">
                <a:solidFill>
                  <a:srgbClr val="953735"/>
                </a:solidFill>
                <a:effectLst/>
                <a:latin typeface="Rockwell Extra Bold" panose="02060903040505020403" pitchFamily="18" charset="0"/>
              </a:rPr>
              <a:t>S1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class , it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includes, e.g.,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Bookman Old Style" panose="02050604050505020204" pitchFamily="18" charset="0"/>
              </a:rPr>
              <a:t>aldehydes, ketones &amp; aliphatic acids.</a:t>
            </a:r>
            <a:r>
              <a:rPr lang="en-US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2764D0C-E7E3-43BE-94D6-7B40DAFE13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0C4A442-9961-4259-951B-AEB9C43B1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5169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A703B1-738B-4557-847B-6F1989A510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02919" y="284176"/>
            <a:ext cx="9784080" cy="7043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05506C-2F8F-4932-BEAF-C343CACE52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02919" y="1235676"/>
            <a:ext cx="9784080" cy="4982244"/>
          </a:xfrm>
          <a:solidFill>
            <a:schemeClr val="bg2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sz="2400" b="1" i="1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Cpd.s soluble in water only ( not in ether )</a:t>
            </a:r>
            <a:br>
              <a:rPr lang="en-US" sz="2400" b="1" i="1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These cpd.s are: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Ionic.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25406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Contain two or more polar groups with no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than four carbon atoms per each polar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group.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This group is classified as </a:t>
            </a:r>
            <a:r>
              <a:rPr lang="en-US" sz="2400" b="1" i="0" dirty="0">
                <a:solidFill>
                  <a:srgbClr val="953735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S2 </a:t>
            </a: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class, it includes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ionic salts such as salts of carboxylic acids &amp;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amines &amp; cpd.s with more than one active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group such as poly hydroxylated cpd.s &amp;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carbohydrates.</a:t>
            </a:r>
            <a:br>
              <a:rPr lang="en-US" sz="24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0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Note: </a:t>
            </a:r>
            <a:r>
              <a:rPr lang="en-US" sz="2400" b="1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solubility in ether is tested only for water</a:t>
            </a:r>
            <a:br>
              <a:rPr lang="en-US" sz="2400" b="1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soluble cpd.s. for water insoluble cpd.s use the left</a:t>
            </a:r>
            <a:br>
              <a:rPr lang="en-US" sz="2400" b="1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side of the scheme, i.e., test solubility in sodium</a:t>
            </a:r>
            <a:br>
              <a:rPr lang="en-US" sz="2400" b="1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i="0" dirty="0">
                <a:solidFill>
                  <a:srgbClr val="4A452A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hydroxide solution rather than ether.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E058188-350E-46E4-8B11-DD28960A42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7DD5233-AA0F-4DBE-BEEA-679C51AA3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62690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anded">
  <a:themeElements>
    <a:clrScheme name="Banded">
      <a:dk1>
        <a:srgbClr val="2C2C2C"/>
      </a:dk1>
      <a:lt1>
        <a:srgbClr val="FFFFFF"/>
      </a:lt1>
      <a:dk2>
        <a:srgbClr val="099BDD"/>
      </a:dk2>
      <a:lt2>
        <a:srgbClr val="F2F2F2"/>
      </a:lt2>
      <a:accent1>
        <a:srgbClr val="FFC000"/>
      </a:accent1>
      <a:accent2>
        <a:srgbClr val="A5D028"/>
      </a:accent2>
      <a:accent3>
        <a:srgbClr val="08CC78"/>
      </a:accent3>
      <a:accent4>
        <a:srgbClr val="F24099"/>
      </a:accent4>
      <a:accent5>
        <a:srgbClr val="828288"/>
      </a:accent5>
      <a:accent6>
        <a:srgbClr val="F56617"/>
      </a:accent6>
      <a:hlink>
        <a:srgbClr val="005DBA"/>
      </a:hlink>
      <a:folHlink>
        <a:srgbClr val="6C606A"/>
      </a:folHlink>
    </a:clrScheme>
    <a:fontScheme name="Banded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nded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120000"/>
                <a:lumMod val="107000"/>
              </a:schemeClr>
            </a:gs>
            <a:gs pos="50000">
              <a:schemeClr val="phClr">
                <a:tint val="70000"/>
                <a:satMod val="124000"/>
                <a:lumMod val="103000"/>
              </a:schemeClr>
            </a:gs>
            <a:gs pos="100000">
              <a:schemeClr val="phClr">
                <a:tint val="85000"/>
                <a:satMod val="12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5000"/>
                <a:shade val="98000"/>
                <a:satMod val="110000"/>
                <a:lumMod val="103000"/>
              </a:schemeClr>
            </a:gs>
            <a:gs pos="50000">
              <a:schemeClr val="phClr">
                <a:shade val="85000"/>
                <a:satMod val="105000"/>
                <a:lumMod val="100000"/>
              </a:schemeClr>
            </a:gs>
            <a:gs pos="100000">
              <a:schemeClr val="phClr">
                <a:shade val="60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875" dir="5400000" algn="ctr" rotWithShape="0">
              <a:srgbClr val="000000">
                <a:alpha val="68000"/>
              </a:srgbClr>
            </a:outerShdw>
          </a:effectLst>
        </a:effectStyle>
        <a:effectStyle>
          <a:effectLst>
            <a:outerShdw blurRad="88900" dist="2794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/>
              <a:schemeClr val="phClr">
                <a:shade val="91000"/>
                <a:satMod val="105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100000"/>
                <a:shade val="0"/>
                <a:satMod val="100000"/>
              </a:schemeClr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nded" id="{98DFF888-2449-4D28-977C-6306C017633E}" vid="{9792607F-9579-4224-82FF-9C88C3E1E53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TM03090430[[fn=Banded]]</Template>
  <TotalTime>427</TotalTime>
  <Words>326</Words>
  <Application>Microsoft Office PowerPoint</Application>
  <PresentationFormat>Widescreen</PresentationFormat>
  <Paragraphs>48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Bookman Old Style</vt:lpstr>
      <vt:lpstr>Bradley Hand ITC</vt:lpstr>
      <vt:lpstr>Calibri</vt:lpstr>
      <vt:lpstr>Corbel</vt:lpstr>
      <vt:lpstr>Rockwell Extra Bold</vt:lpstr>
      <vt:lpstr>Tahoma</vt:lpstr>
      <vt:lpstr>Wingdings</vt:lpstr>
      <vt:lpstr>Banded</vt:lpstr>
      <vt:lpstr>Determination of solubility class</vt:lpstr>
      <vt:lpstr>Solubility Classification of Organic Compounds.</vt:lpstr>
      <vt:lpstr>PowerPoint Presentation</vt:lpstr>
      <vt:lpstr>PowerPoint Presentation</vt:lpstr>
      <vt:lpstr>Chart to determination of Solubility</vt:lpstr>
      <vt:lpstr>PowerPoint Presentation</vt:lpstr>
      <vt:lpstr>PowerPoint Presentation</vt:lpstr>
      <vt:lpstr>Accordingly ,two probabilities are there: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Questions for H.W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Determination of solubility class</dc:title>
  <dc:creator>hp</dc:creator>
  <cp:lastModifiedBy>SA</cp:lastModifiedBy>
  <cp:revision>15</cp:revision>
  <dcterms:created xsi:type="dcterms:W3CDTF">2022-02-28T09:30:39Z</dcterms:created>
  <dcterms:modified xsi:type="dcterms:W3CDTF">2022-09-18T17:36:12Z</dcterms:modified>
</cp:coreProperties>
</file>